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462" r:id="rId2"/>
    <p:sldId id="507" r:id="rId3"/>
    <p:sldId id="506" r:id="rId4"/>
    <p:sldId id="498" r:id="rId5"/>
    <p:sldId id="499" r:id="rId6"/>
    <p:sldId id="484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3188"/>
    <a:srgbClr val="00297A"/>
    <a:srgbClr val="CC9900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5" autoAdjust="0"/>
    <p:restoredTop sz="75857" autoAdjust="0"/>
  </p:normalViewPr>
  <p:slideViewPr>
    <p:cSldViewPr>
      <p:cViewPr varScale="1">
        <p:scale>
          <a:sx n="80" d="100"/>
          <a:sy n="80" d="100"/>
        </p:scale>
        <p:origin x="106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5CB25-57E6-4763-A120-3E73B0557123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3B057-978C-440E-AF72-4EC2DF354D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33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578599"/>
            <a:ext cx="1676400" cy="2286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57400" y="6594475"/>
            <a:ext cx="5562600" cy="21272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DIFC - Dar Al Sharia Trainings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578600"/>
            <a:ext cx="1143000" cy="228600"/>
          </a:xfrm>
          <a:prstGeom prst="rect">
            <a:avLst/>
          </a:prstGeom>
        </p:spPr>
        <p:txBody>
          <a:bodyPr/>
          <a:lstStyle/>
          <a:p>
            <a:fld id="{126ADCFE-4915-4466-9522-A563F2BED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406900"/>
            <a:ext cx="8531226" cy="1362075"/>
          </a:xfrm>
        </p:spPr>
        <p:txBody>
          <a:bodyPr anchor="t">
            <a:normAutofit/>
          </a:bodyPr>
          <a:lstStyle>
            <a:lvl1pPr algn="l">
              <a:defRPr sz="28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906713"/>
            <a:ext cx="8531226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578599"/>
            <a:ext cx="1676400" cy="2286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57400" y="6594475"/>
            <a:ext cx="5562600" cy="21272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DIFC - Dar Al Sharia Trainings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578600"/>
            <a:ext cx="1143000" cy="228600"/>
          </a:xfrm>
          <a:prstGeom prst="rect">
            <a:avLst/>
          </a:prstGeom>
        </p:spPr>
        <p:txBody>
          <a:bodyPr/>
          <a:lstStyle/>
          <a:p>
            <a:fld id="{126ADCFE-4915-4466-9522-A563F2BED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9216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79500"/>
            <a:ext cx="41925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731962"/>
            <a:ext cx="4192588" cy="46180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79500"/>
            <a:ext cx="41941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31962"/>
            <a:ext cx="4194175" cy="46180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578600"/>
            <a:ext cx="1676400" cy="228601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57400" y="6594476"/>
            <a:ext cx="5562600" cy="21272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en-US" dirty="0" smtClean="0"/>
              <a:t>DIFC - Dar Al Sharia Trainings</a:t>
            </a:r>
            <a:endParaRPr lang="en-US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578601"/>
            <a:ext cx="1143000" cy="22860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126ADCFE-4915-4466-9522-A563F2BED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79400" y="3733800"/>
            <a:ext cx="8559800" cy="0"/>
          </a:xfrm>
          <a:prstGeom prst="line">
            <a:avLst/>
          </a:prstGeom>
          <a:noFill/>
          <a:ln w="31750">
            <a:solidFill>
              <a:srgbClr val="0044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086600" y="914400"/>
            <a:ext cx="0" cy="5041900"/>
          </a:xfrm>
          <a:prstGeom prst="line">
            <a:avLst/>
          </a:prstGeom>
          <a:noFill/>
          <a:ln w="31750">
            <a:solidFill>
              <a:srgbClr val="D0A8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6248400" cy="1470025"/>
          </a:xfrm>
        </p:spPr>
        <p:txBody>
          <a:bodyPr/>
          <a:lstStyle>
            <a:lvl1pPr>
              <a:defRPr sz="3800">
                <a:solidFill>
                  <a:srgbClr val="00448C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5562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rgbClr val="BB9814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057400" y="6400800"/>
            <a:ext cx="5029200" cy="320675"/>
          </a:xfrm>
        </p:spPr>
        <p:txBody>
          <a:bodyPr/>
          <a:lstStyle>
            <a:lvl1pPr>
              <a:defRPr sz="1000" b="0"/>
            </a:lvl1pPr>
          </a:lstStyle>
          <a:p>
            <a:pPr>
              <a:defRPr/>
            </a:pPr>
            <a:r>
              <a:rPr lang="en-US" dirty="0"/>
              <a:t>Authored by Sadaqatullah Khan sadaqatg@hotmail.com Not allowed to copy or use without author's prior approval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696200" y="6400800"/>
            <a:ext cx="1066800" cy="32385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3C377BE0-6FF8-4B08-BDCF-6209EF33BEC8}" type="slidenum">
              <a:rPr lang="ar-SA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76680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03300"/>
            <a:ext cx="8534400" cy="5321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>
          <a:xfrm>
            <a:off x="304800" y="6578599"/>
            <a:ext cx="1676400" cy="228601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057400" y="6594475"/>
            <a:ext cx="5562600" cy="21272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DIFC - Dar Al Sharia Trainings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96200" y="6578600"/>
            <a:ext cx="1143000" cy="228600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fld id="{126ADCFE-4915-4466-9522-A563F2BED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6" r:id="rId4"/>
  </p:sldLayoutIdLst>
  <p:transition spd="med">
    <p:dissolv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rgbClr val="063188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191000"/>
            <a:ext cx="8915400" cy="1905000"/>
          </a:xfrm>
        </p:spPr>
        <p:txBody>
          <a:bodyPr>
            <a:noAutofit/>
          </a:bodyPr>
          <a:lstStyle/>
          <a:p>
            <a:pPr algn="ctr"/>
            <a:r>
              <a:rPr lang="en-US" altLang="en-US" sz="28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ISLAMIC </a:t>
            </a:r>
            <a:r>
              <a:rPr lang="en-US" altLang="en-US" sz="2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LEASING </a:t>
            </a:r>
            <a:r>
              <a:rPr lang="en-US" altLang="en-US" sz="28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FINANCE – IJARAH</a:t>
            </a:r>
            <a:r>
              <a:rPr lang="en-US" altLang="en-US" sz="2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altLang="en-US" sz="2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altLang="en-US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SHARIAH AWARENESS</a:t>
            </a:r>
            <a:r>
              <a:rPr lang="en-US" altLang="en-US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 SESSION ON   </a:t>
            </a:r>
            <a:r>
              <a:rPr lang="en-US" altLang="en-US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         </a:t>
            </a:r>
            <a:r>
              <a:rPr lang="en-US" altLang="en-US" sz="26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6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sz="3200" dirty="0"/>
              <a:t>Sharia Non-Compliance Risk under </a:t>
            </a:r>
            <a:r>
              <a:rPr lang="en-US" sz="3200" dirty="0" err="1"/>
              <a:t>Ijarah</a:t>
            </a:r>
            <a:r>
              <a:rPr lang="en-US" sz="3200" dirty="0"/>
              <a:t> Product</a:t>
            </a:r>
            <a:r>
              <a:rPr lang="en-US" altLang="en-US" sz="32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32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endParaRPr lang="en-US" altLang="en-US" sz="320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171" name="Subtitle 1"/>
          <p:cNvSpPr>
            <a:spLocks noGrp="1"/>
          </p:cNvSpPr>
          <p:nvPr>
            <p:ph type="body" idx="1"/>
          </p:nvPr>
        </p:nvSpPr>
        <p:spPr>
          <a:xfrm>
            <a:off x="304800" y="2133601"/>
            <a:ext cx="8531226" cy="1905000"/>
          </a:xfrm>
        </p:spPr>
        <p:txBody>
          <a:bodyPr>
            <a:normAutofit fontScale="25000" lnSpcReduction="20000"/>
          </a:bodyPr>
          <a:lstStyle/>
          <a:p>
            <a:endParaRPr lang="en-US" altLang="en-US" sz="2400" b="1" dirty="0" smtClean="0"/>
          </a:p>
          <a:p>
            <a:pPr algn="ctr"/>
            <a:r>
              <a:rPr lang="en-US" altLang="en-US" sz="9600" b="1" dirty="0" smtClean="0"/>
              <a:t>Presented By:                       </a:t>
            </a:r>
          </a:p>
          <a:p>
            <a:pPr algn="ctr"/>
            <a:r>
              <a:rPr lang="en-US" altLang="en-US" sz="9600" b="1" dirty="0" smtClean="0">
                <a:solidFill>
                  <a:srgbClr val="0070C0"/>
                </a:solidFill>
              </a:rPr>
              <a:t>Sadaqat Khan,  </a:t>
            </a:r>
            <a:r>
              <a:rPr lang="fr-FR" altLang="en-US" sz="9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Senior Exécutive VP</a:t>
            </a:r>
          </a:p>
          <a:p>
            <a:pPr algn="ctr" eaLnBrk="1" hangingPunct="1"/>
            <a:r>
              <a:rPr lang="fr-FR" altLang="en-US" sz="9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Head of Sharia Advisory, Audit, Compliance &amp; Exécution </a:t>
            </a:r>
          </a:p>
          <a:p>
            <a:pPr algn="ctr" eaLnBrk="1" hangingPunct="1"/>
            <a:r>
              <a:rPr lang="en-US" altLang="en-US" sz="9600" b="1" dirty="0" smtClean="0">
                <a:solidFill>
                  <a:srgbClr val="92D050"/>
                </a:solidFill>
              </a:rPr>
              <a:t>AlHuda Centre of Islamic Banking &amp; Economics (CIBE)</a:t>
            </a:r>
            <a:endParaRPr lang="fr-FR" altLang="en-US" sz="9600" b="1" dirty="0" smtClean="0">
              <a:solidFill>
                <a:srgbClr val="92D050"/>
              </a:solidFill>
              <a:cs typeface="Times New Roman" panose="02020603050405020304" pitchFamily="18" charset="0"/>
            </a:endParaRPr>
          </a:p>
          <a:p>
            <a:endParaRPr lang="en-US" altLang="en-US" sz="2400" b="1" dirty="0" smtClean="0">
              <a:solidFill>
                <a:srgbClr val="00B050"/>
              </a:solidFill>
            </a:endParaRPr>
          </a:p>
        </p:txBody>
      </p:sp>
      <p:pic>
        <p:nvPicPr>
          <p:cNvPr id="717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82550"/>
            <a:ext cx="2133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41325"/>
            <a:ext cx="32004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92188"/>
            <a:ext cx="46482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97658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686800" cy="533400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/>
              <a:t>Shariah</a:t>
            </a:r>
            <a:r>
              <a:rPr lang="en-US" sz="3200" dirty="0"/>
              <a:t> Compliant Product Structure &amp; </a:t>
            </a:r>
            <a:r>
              <a:rPr lang="en-US" sz="3200" dirty="0" smtClean="0"/>
              <a:t>Process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953000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/>
              <a:t>Promise </a:t>
            </a:r>
            <a:r>
              <a:rPr lang="en-US" sz="2800" b="1" dirty="0"/>
              <a:t>to Lease </a:t>
            </a:r>
            <a:r>
              <a:rPr lang="en-US" sz="2800" b="1" dirty="0" smtClean="0"/>
              <a:t>by </a:t>
            </a:r>
            <a:r>
              <a:rPr lang="en-US" sz="2800" b="1" dirty="0"/>
              <a:t>the Customer</a:t>
            </a:r>
            <a:endParaRPr lang="en-US" sz="2800" dirty="0"/>
          </a:p>
          <a:p>
            <a:pPr lvl="0"/>
            <a:r>
              <a:rPr lang="en-US" sz="2800" b="1" dirty="0"/>
              <a:t>Purchase of Asset by the </a:t>
            </a:r>
            <a:r>
              <a:rPr lang="en-US" sz="2800" b="1" dirty="0" smtClean="0"/>
              <a:t>IFI</a:t>
            </a:r>
            <a:r>
              <a:rPr lang="en-US" sz="2800" dirty="0" smtClean="0"/>
              <a:t>:   </a:t>
            </a:r>
            <a:r>
              <a:rPr lang="en-US" sz="2800" dirty="0"/>
              <a:t>Payment of price </a:t>
            </a:r>
            <a:r>
              <a:rPr lang="en-US" sz="2800" dirty="0" smtClean="0"/>
              <a:t>and </a:t>
            </a:r>
            <a:r>
              <a:rPr lang="en-US" sz="2800" dirty="0"/>
              <a:t>possession (Ownership) of the assets by </a:t>
            </a:r>
            <a:r>
              <a:rPr lang="en-US" sz="2800" b="1" dirty="0"/>
              <a:t>IFI</a:t>
            </a:r>
            <a:endParaRPr lang="en-US" sz="2800" dirty="0"/>
          </a:p>
          <a:p>
            <a:pPr lvl="0"/>
            <a:r>
              <a:rPr lang="en-US" sz="2800" b="1" dirty="0"/>
              <a:t>Execution of Lease Agreement:</a:t>
            </a:r>
            <a:r>
              <a:rPr lang="en-US" sz="2800" dirty="0"/>
              <a:t> </a:t>
            </a:r>
            <a:r>
              <a:rPr lang="en-US" sz="2800" dirty="0" smtClean="0"/>
              <a:t> Between </a:t>
            </a:r>
            <a:r>
              <a:rPr lang="en-US" sz="2800" b="1" dirty="0"/>
              <a:t>IFI</a:t>
            </a:r>
            <a:r>
              <a:rPr lang="en-US" sz="2800" dirty="0" smtClean="0"/>
              <a:t> </a:t>
            </a:r>
            <a:r>
              <a:rPr lang="en-US" sz="2800" dirty="0"/>
              <a:t>and Customer for agreed Lease Period &amp; Rental terms.</a:t>
            </a:r>
          </a:p>
          <a:p>
            <a:pPr lvl="0"/>
            <a:r>
              <a:rPr lang="en-US" sz="2800" b="1" dirty="0"/>
              <a:t>Payment of Rentals by Customer to IFI </a:t>
            </a:r>
            <a:r>
              <a:rPr lang="en-US" sz="2800" dirty="0" smtClean="0"/>
              <a:t>:  During </a:t>
            </a:r>
            <a:r>
              <a:rPr lang="en-US" sz="2800" dirty="0"/>
              <a:t>the lease term, includes Fixed &amp; Variable Rental, as agreed.</a:t>
            </a:r>
          </a:p>
          <a:p>
            <a:pPr lvl="0"/>
            <a:r>
              <a:rPr lang="en-US" sz="2800" b="1" dirty="0"/>
              <a:t>Transfer of Asset ownership to Customer</a:t>
            </a:r>
            <a:r>
              <a:rPr lang="en-US" sz="2800" dirty="0"/>
              <a:t>:  At the end lease period by way of sale or gift deed.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200"/>
            <a:ext cx="9144000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Islamic leasing – Ijarah Finance</a:t>
            </a: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2984036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Sharia Non-Compliance Risk under </a:t>
            </a:r>
            <a:r>
              <a:rPr lang="en-US" sz="3200" dirty="0" smtClean="0"/>
              <a:t>Ijarah Product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003300"/>
            <a:ext cx="8534400" cy="5092700"/>
          </a:xfrm>
        </p:spPr>
        <p:txBody>
          <a:bodyPr>
            <a:normAutofit fontScale="92500" lnSpcReduction="20000"/>
          </a:bodyPr>
          <a:lstStyle/>
          <a:p>
            <a:r>
              <a:rPr lang="en-US" sz="4100" b="1" dirty="0"/>
              <a:t>Major Sharia </a:t>
            </a:r>
            <a:r>
              <a:rPr lang="en-US" sz="4100" b="1" dirty="0" smtClean="0"/>
              <a:t>Violations  - 1/2:</a:t>
            </a:r>
            <a:endParaRPr lang="en-US" sz="4100" dirty="0"/>
          </a:p>
          <a:p>
            <a:pPr marL="0" indent="0">
              <a:buNone/>
            </a:pPr>
            <a:r>
              <a:rPr lang="en-US" sz="3600" dirty="0"/>
              <a:t> </a:t>
            </a:r>
            <a:endParaRPr lang="en-US" sz="19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100" b="1" dirty="0" err="1" smtClean="0"/>
              <a:t>Ijarah</a:t>
            </a:r>
            <a:r>
              <a:rPr lang="en-US" sz="3100" b="1" dirty="0" smtClean="0"/>
              <a:t> Asset is used for Sharia repugnant business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100" b="1" dirty="0" smtClean="0"/>
              <a:t>Ijarah </a:t>
            </a:r>
            <a:r>
              <a:rPr lang="en-US" sz="3100" b="1" dirty="0"/>
              <a:t>agreement </a:t>
            </a:r>
            <a:r>
              <a:rPr lang="en-US" sz="3100" b="1" dirty="0" smtClean="0"/>
              <a:t>signed, but incomplete </a:t>
            </a:r>
            <a:r>
              <a:rPr lang="en-US" sz="3100" b="1" dirty="0"/>
              <a:t>or </a:t>
            </a:r>
            <a:r>
              <a:rPr lang="en-US" sz="3100" b="1" dirty="0" smtClean="0"/>
              <a:t>blank</a:t>
            </a:r>
            <a:r>
              <a:rPr lang="en-US" sz="3100" b="1" dirty="0"/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100" b="1" dirty="0"/>
              <a:t>Lease Period / Terms not mentioned in the </a:t>
            </a:r>
            <a:r>
              <a:rPr lang="en-US" sz="3100" b="1" dirty="0" err="1"/>
              <a:t>Ijarah</a:t>
            </a:r>
            <a:r>
              <a:rPr lang="en-US" sz="3100" b="1" dirty="0"/>
              <a:t> </a:t>
            </a:r>
            <a:r>
              <a:rPr lang="en-US" sz="3100" b="1" dirty="0" smtClean="0"/>
              <a:t>agreement.</a:t>
            </a:r>
            <a:endParaRPr lang="en-US" sz="3100" b="1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100" b="1" dirty="0"/>
              <a:t>Rental rate </a:t>
            </a:r>
            <a:r>
              <a:rPr lang="en-US" sz="3100" b="1" dirty="0" smtClean="0"/>
              <a:t>linked with Benchmark, but </a:t>
            </a:r>
            <a:r>
              <a:rPr lang="en-US" sz="3100" b="1" dirty="0"/>
              <a:t>without </a:t>
            </a:r>
            <a:r>
              <a:rPr lang="en-US" sz="3100" b="1" dirty="0" smtClean="0"/>
              <a:t>ceiling (mini/maxi).</a:t>
            </a:r>
            <a:endParaRPr lang="en-US" sz="3100" b="1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100" b="1" dirty="0" smtClean="0"/>
              <a:t>Starting  </a:t>
            </a:r>
            <a:r>
              <a:rPr lang="en-US" sz="3100" b="1" dirty="0"/>
              <a:t>Variable and Fixed Rental, prior to purchase &amp; delivering the asset to lessee.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0" y="-228600"/>
            <a:ext cx="9144000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/>
          </a:p>
          <a:p>
            <a:pPr algn="ctr"/>
            <a:r>
              <a:rPr lang="en-US" sz="2800" b="1" dirty="0" smtClean="0"/>
              <a:t>Islamic </a:t>
            </a:r>
            <a:r>
              <a:rPr lang="en-US" sz="2800" b="1" dirty="0"/>
              <a:t>leasing – Ijarah Finance</a:t>
            </a: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1796580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Sharia Non-Compliance Risk under </a:t>
            </a:r>
            <a:r>
              <a:rPr lang="en-US" sz="3200" dirty="0" smtClean="0"/>
              <a:t>Ijarah Product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003300"/>
            <a:ext cx="8534400" cy="4254500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Major Sharia </a:t>
            </a:r>
            <a:r>
              <a:rPr lang="en-US" sz="3200" b="1" dirty="0" smtClean="0"/>
              <a:t>Violations -  2/2:</a:t>
            </a:r>
          </a:p>
          <a:p>
            <a:pPr marL="0" indent="0">
              <a:buNone/>
            </a:pPr>
            <a:endParaRPr lang="en-US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“</a:t>
            </a:r>
            <a:r>
              <a:rPr lang="en-US" sz="3200" b="1" u="sng" dirty="0"/>
              <a:t>Purchase</a:t>
            </a:r>
            <a:r>
              <a:rPr lang="en-US" sz="3200" b="1" dirty="0"/>
              <a:t> and lease back financing</a:t>
            </a:r>
            <a:r>
              <a:rPr lang="en-US" sz="3200" dirty="0"/>
              <a:t>” without executing two separate </a:t>
            </a:r>
            <a:r>
              <a:rPr lang="en-US" sz="3200" dirty="0" smtClean="0"/>
              <a:t>contracts; i.e</a:t>
            </a:r>
            <a:r>
              <a:rPr lang="en-US" sz="3200" dirty="0"/>
              <a:t>. </a:t>
            </a:r>
            <a:r>
              <a:rPr lang="en-US" sz="3200" b="1" dirty="0" smtClean="0"/>
              <a:t>Asset </a:t>
            </a:r>
            <a:r>
              <a:rPr lang="en-US" sz="3200" b="1" dirty="0"/>
              <a:t>Purchase &amp; </a:t>
            </a:r>
            <a:r>
              <a:rPr lang="en-US" sz="3200" b="1" dirty="0" err="1"/>
              <a:t>Ijarah</a:t>
            </a:r>
            <a:r>
              <a:rPr lang="en-US" sz="3200" b="1" dirty="0"/>
              <a:t> </a:t>
            </a:r>
            <a:r>
              <a:rPr lang="en-US" sz="3200" b="1" dirty="0" smtClean="0"/>
              <a:t>Agreement</a:t>
            </a:r>
            <a:r>
              <a:rPr lang="en-US" sz="3200" b="1" dirty="0"/>
              <a:t>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/>
              <a:t>Transfer of Asset ownership </a:t>
            </a:r>
            <a:r>
              <a:rPr lang="en-US" sz="3200" dirty="0"/>
              <a:t>to customer without executing </a:t>
            </a:r>
            <a:r>
              <a:rPr lang="en-US" sz="3200" b="1" dirty="0"/>
              <a:t>Sale Agreement or Gift </a:t>
            </a:r>
            <a:r>
              <a:rPr lang="en-US" sz="3200" b="1" dirty="0" smtClean="0"/>
              <a:t>deed </a:t>
            </a:r>
            <a:r>
              <a:rPr lang="en-US" sz="3200" dirty="0" smtClean="0"/>
              <a:t>at the end of lease term.</a:t>
            </a:r>
            <a:endParaRPr lang="en-US" sz="32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/>
          </a:p>
          <a:p>
            <a:pPr algn="ctr"/>
            <a:r>
              <a:rPr lang="en-US" sz="2800" b="1" dirty="0" smtClean="0"/>
              <a:t>Islamic </a:t>
            </a:r>
            <a:r>
              <a:rPr lang="en-US" sz="2800" b="1" dirty="0"/>
              <a:t>leasing – Ijarah Finance</a:t>
            </a: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96132609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Sharia Non-Compliance Risk under </a:t>
            </a:r>
            <a:r>
              <a:rPr lang="en-US" sz="3200" dirty="0" smtClean="0"/>
              <a:t>Ijarah Product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003300"/>
            <a:ext cx="8534400" cy="4711700"/>
          </a:xfrm>
        </p:spPr>
        <p:txBody>
          <a:bodyPr>
            <a:normAutofit/>
          </a:bodyPr>
          <a:lstStyle/>
          <a:p>
            <a:r>
              <a:rPr lang="en-US" sz="3200" b="1" dirty="0"/>
              <a:t>Risk Mitigation:</a:t>
            </a:r>
            <a:endParaRPr lang="en-US" sz="32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200" b="1" dirty="0"/>
              <a:t>SOP/desktop check list</a:t>
            </a:r>
            <a:r>
              <a:rPr lang="en-US" sz="3200" dirty="0"/>
              <a:t>, covering the Sharia </a:t>
            </a:r>
            <a:r>
              <a:rPr lang="en-US" sz="3200" dirty="0" smtClean="0"/>
              <a:t>compliant </a:t>
            </a:r>
            <a:r>
              <a:rPr lang="en-US" sz="3200" dirty="0"/>
              <a:t>process must be in place for the respective </a:t>
            </a:r>
            <a:r>
              <a:rPr lang="en-US" sz="3200" dirty="0" smtClean="0"/>
              <a:t>departments/units</a:t>
            </a:r>
            <a:endParaRPr lang="en-US" sz="32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200" b="1" dirty="0"/>
              <a:t>Sharia Trainings </a:t>
            </a:r>
            <a:r>
              <a:rPr lang="en-US" sz="3200" dirty="0" smtClean="0"/>
              <a:t>must </a:t>
            </a:r>
            <a:r>
              <a:rPr lang="en-US" sz="3200" dirty="0"/>
              <a:t>be provided to the </a:t>
            </a:r>
            <a:r>
              <a:rPr lang="en-US" sz="3200" dirty="0" smtClean="0"/>
              <a:t>staff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Spreading Shariah Awareness </a:t>
            </a:r>
            <a:r>
              <a:rPr lang="en-US" sz="3200" dirty="0"/>
              <a:t>amongst IFIs </a:t>
            </a:r>
            <a:r>
              <a:rPr lang="en-US" sz="3200" dirty="0" smtClean="0"/>
              <a:t>staff</a:t>
            </a:r>
            <a:endParaRPr lang="en-US" sz="32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200" b="1" dirty="0"/>
              <a:t>Regular Sharia Audit </a:t>
            </a:r>
            <a:r>
              <a:rPr lang="en-US" sz="3200" b="1" dirty="0" smtClean="0"/>
              <a:t>Review</a:t>
            </a:r>
          </a:p>
          <a:p>
            <a:pPr lvl="0"/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0" y="-228600"/>
            <a:ext cx="9144000" cy="4445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/>
          </a:p>
          <a:p>
            <a:pPr algn="ctr"/>
            <a:r>
              <a:rPr lang="en-US" sz="2800" b="1" dirty="0" smtClean="0"/>
              <a:t>Islamic </a:t>
            </a:r>
            <a:r>
              <a:rPr lang="en-US" sz="2800" b="1" dirty="0"/>
              <a:t>leasing – Ijarah Finance</a:t>
            </a: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61984755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447800"/>
            <a:ext cx="69342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Thank you </a:t>
            </a:r>
            <a:r>
              <a:rPr 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ell MT" pitchFamily="18" charset="0"/>
                <a:cs typeface="Times New Roman" pitchFamily="18" charset="0"/>
              </a:rPr>
              <a:t>for </a:t>
            </a:r>
            <a:r>
              <a:rPr lang="fr-FR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ll MT" pitchFamily="18" charset="0"/>
                <a:cs typeface="Times New Roman" pitchFamily="18" charset="0"/>
              </a:rPr>
              <a:t>your Attention</a:t>
            </a:r>
            <a:endParaRPr lang="en-US" sz="4000" b="1" dirty="0" smtClean="0"/>
          </a:p>
          <a:p>
            <a:pPr algn="ctr"/>
            <a:endParaRPr lang="en-US" altLang="en-US" sz="2000" b="1" dirty="0" smtClean="0"/>
          </a:p>
          <a:p>
            <a:pPr algn="ctr"/>
            <a:endParaRPr lang="en-US" altLang="en-US" sz="2000" b="1" dirty="0" smtClean="0"/>
          </a:p>
          <a:p>
            <a:pPr algn="ctr"/>
            <a:r>
              <a:rPr lang="en-US" altLang="en-US" sz="2000" b="1" dirty="0" smtClean="0"/>
              <a:t>Sadaqat </a:t>
            </a:r>
            <a:r>
              <a:rPr lang="en-US" altLang="en-US" sz="2000" b="1" dirty="0"/>
              <a:t>Khan,  </a:t>
            </a:r>
            <a:r>
              <a:rPr lang="fr-FR" altLang="en-US" sz="2000" b="1" dirty="0">
                <a:cs typeface="Times New Roman" panose="02020603050405020304" pitchFamily="18" charset="0"/>
              </a:rPr>
              <a:t>Senior Exécutive VP</a:t>
            </a:r>
          </a:p>
          <a:p>
            <a:pPr algn="ctr"/>
            <a:r>
              <a:rPr lang="fr-FR" altLang="en-US" b="1" dirty="0">
                <a:cs typeface="Times New Roman" panose="02020603050405020304" pitchFamily="18" charset="0"/>
              </a:rPr>
              <a:t>Head of Sharia Advisory, Audit, Compliance &amp; Exécution </a:t>
            </a:r>
          </a:p>
          <a:p>
            <a:pPr algn="ctr"/>
            <a:r>
              <a:rPr lang="en-US" altLang="en-US" b="1" dirty="0"/>
              <a:t>AlHuda Centre of Islamic Banking &amp; Economics (CIBE)</a:t>
            </a:r>
          </a:p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828800" y="3733799"/>
            <a:ext cx="6096000" cy="453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0" dirty="0">
                <a:solidFill>
                  <a:srgbClr val="FF0000"/>
                </a:solidFill>
                <a:latin typeface="Century Gothic" panose="020B0502020202020204" pitchFamily="34" charset="0"/>
              </a:rPr>
              <a:t>Authored by Sadaqatullah Khan sadaqatg@hotmail.com </a:t>
            </a:r>
            <a:endParaRPr lang="en-US" altLang="en-US" b="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US" altLang="en-US" b="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It is Not </a:t>
            </a:r>
            <a:r>
              <a:rPr lang="en-US" altLang="en-US" b="0" dirty="0">
                <a:solidFill>
                  <a:srgbClr val="FF0000"/>
                </a:solidFill>
                <a:latin typeface="Century Gothic" panose="020B0502020202020204" pitchFamily="34" charset="0"/>
              </a:rPr>
              <a:t>allowed to copy or use </a:t>
            </a:r>
            <a:r>
              <a:rPr lang="en-US" altLang="en-US" b="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the contents of this presentation without </a:t>
            </a:r>
            <a:r>
              <a:rPr lang="en-US" altLang="en-US" b="0" dirty="0">
                <a:solidFill>
                  <a:srgbClr val="FF0000"/>
                </a:solidFill>
                <a:latin typeface="Century Gothic" panose="020B0502020202020204" pitchFamily="34" charset="0"/>
              </a:rPr>
              <a:t>author's prior </a:t>
            </a:r>
            <a:r>
              <a:rPr lang="en-US" altLang="en-US" b="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permission</a:t>
            </a:r>
            <a:endParaRPr lang="en-US" altLang="en-US" b="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8061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6938</TotalTime>
  <Words>308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Bell MT</vt:lpstr>
      <vt:lpstr>Calibri</vt:lpstr>
      <vt:lpstr>Century Gothic</vt:lpstr>
      <vt:lpstr>Times New Roman</vt:lpstr>
      <vt:lpstr>Wingdings</vt:lpstr>
      <vt:lpstr>Office Theme</vt:lpstr>
      <vt:lpstr>ISLAMIC LEASING FINANCE – IJARAH  SHARIAH AWARENESS  SESSION ON              Sharia Non-Compliance Risk under Ijarah Product </vt:lpstr>
      <vt:lpstr>Shariah Compliant Product Structure &amp; Process</vt:lpstr>
      <vt:lpstr>Sharia Non-Compliance Risk under Ijarah Product</vt:lpstr>
      <vt:lpstr>Sharia Non-Compliance Risk under Ijarah Product</vt:lpstr>
      <vt:lpstr>Sharia Non-Compliance Risk under Ijarah Product</vt:lpstr>
      <vt:lpstr>PowerPoint Presentation</vt:lpstr>
    </vt:vector>
  </TitlesOfParts>
  <Company>Dubai Islamic Bank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Islamic Capital Markets Products (Sukuk) and Issues in Sukuk Documentation</dc:title>
  <dc:creator>Ammar Ahmed</dc:creator>
  <cp:lastModifiedBy>Sadaqat Khan</cp:lastModifiedBy>
  <cp:revision>713</cp:revision>
  <dcterms:created xsi:type="dcterms:W3CDTF">2010-12-04T15:03:56Z</dcterms:created>
  <dcterms:modified xsi:type="dcterms:W3CDTF">2019-10-13T17:53:59Z</dcterms:modified>
</cp:coreProperties>
</file>